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6" r:id="rId4"/>
    <p:sldId id="257" r:id="rId5"/>
    <p:sldId id="265" r:id="rId6"/>
    <p:sldId id="270" r:id="rId7"/>
    <p:sldId id="287" r:id="rId8"/>
    <p:sldId id="267" r:id="rId9"/>
    <p:sldId id="269" r:id="rId10"/>
    <p:sldId id="268" r:id="rId11"/>
    <p:sldId id="271" r:id="rId12"/>
    <p:sldId id="273" r:id="rId13"/>
    <p:sldId id="274" r:id="rId14"/>
    <p:sldId id="272" r:id="rId15"/>
    <p:sldId id="275" r:id="rId16"/>
    <p:sldId id="283" r:id="rId17"/>
    <p:sldId id="276" r:id="rId18"/>
    <p:sldId id="277" r:id="rId19"/>
    <p:sldId id="278" r:id="rId20"/>
    <p:sldId id="279" r:id="rId21"/>
    <p:sldId id="285" r:id="rId22"/>
    <p:sldId id="282" r:id="rId23"/>
    <p:sldId id="280" r:id="rId24"/>
    <p:sldId id="281" r:id="rId25"/>
    <p:sldId id="263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2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EF75-6A22-1A80-C8B9-DC5708989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9D1C6-57E1-E690-9D19-FD7567B9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5FC0C-BC25-55E4-F76E-F44298D7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0CF44-13CD-356F-F3D1-D7C431F1E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4D5ED-4FE5-1957-6F66-E59078F0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1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38E8-FDA9-42C7-969C-FB0812EAF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B0799-66E2-F123-AAA3-8ED51DE5F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E7691-A66F-CED6-002E-7F72E560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F713F-EF3D-8D01-F0CF-333AF4DF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A9168-A0DC-7336-1999-200C0261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8BD9A9-FB54-2B78-FD94-148741012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470CA4-304B-40C5-08DA-2B13577CD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8522E-6560-32DB-8EBA-32F31A6C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6D8F8-4315-8FC7-3C9B-260A0317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E2376-217C-6513-3A91-099D0909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5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8A391-41EC-D993-E238-7CA55C03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B25E-5373-3A48-02FA-3507131A7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A331E-70EA-AA2F-6AF2-C27A620B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394D0-3F5C-3AC3-485B-C72C90EA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2F8F6-FD2D-B5DD-893D-7A0C6378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7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9BC7-BEFF-AEA0-1DDC-0374D9AA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E9983-D844-7A41-F464-97487D39E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7D3EA-318D-5F0C-60C1-9C1BECE50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C3A19-5214-A339-E7EB-EA003224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7413E-6D29-49D3-FA7B-8062D681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4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6F79-CB24-2100-CD77-C64DDF58C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C9E4B-2F1B-7935-F16D-CB8BB5032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A7C1E-6A98-41B6-21FE-96372BF31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C2EAD-7BC1-7A61-E7D0-2B95C41B6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7091F-8B4E-2368-16BF-5F6377EA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5D23B-5884-E468-79D9-17E4C612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FD2C8-1197-912C-794F-B6E782FF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523B-2C40-A329-7291-411A7A3CF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04761-91E0-D204-B261-CC40F9A1D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2C83E4-3866-81D5-45AC-F6DFF3AEE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00058D-2C31-8E9C-6B4D-24CA067CF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C03C7-1668-5A74-3FF7-CEAFB701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29841-9D47-4A92-10EF-92EE7D78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0AD9A1-06BC-DFD3-5EF3-334EDA98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7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9858-D194-9A26-D817-8A91BC3D1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A730E-ACCC-176A-2BE8-C857165A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5ADBC-5A25-EA36-356B-E11F7B299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E755B-F3EB-C499-0F11-2B3BFE97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F4A8EB-00C2-AB38-53FF-00D1B7B2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9978A-19BB-0F86-02F6-73978624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58F63-D633-0DCE-AFA6-D22A7630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0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9060E-A1F9-B713-9888-DBE1E8A0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DE214-505A-2567-7F15-C8727253A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F2804-6485-D676-FB3D-1C31569E8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60D66-1497-15E3-2C01-6744086E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50166-2F89-0017-AAB5-D6F759DB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3B889-5538-16DC-A08F-EC1BAF14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0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7E9A-1DFD-0EC6-346A-116AC9DB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7DE03-984E-20BA-281B-F6CA9B0E7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15543-AE4D-FC51-7C48-E84EF1FEB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FCAAE-5D53-205B-A48D-59510E16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C4A0D-C0B5-7711-5EAF-9CFAF7610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D7279-E668-C289-359B-AF6A5D006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2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F7A8F-2150-39A2-F8FD-F3D31C196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AF24E-98CE-D849-CA7E-5282E773C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898A5-036C-1BFA-447E-60B733B04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332B1-E385-49B3-91FE-BFDD68740C0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2E138-D7F4-84B1-0B5A-EB51731D8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43D62-1CD4-BA64-40EA-8359D1A65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234E1-5821-45D4-9CD5-3AC2BF1D4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4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jp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gif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1.jp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FAE4FF4-9D6D-174C-5DEB-1DC9356EE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579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Joe Nash</a:t>
            </a:r>
          </a:p>
          <a:p>
            <a:r>
              <a:rPr lang="en-US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District Forester</a:t>
            </a:r>
          </a:p>
          <a:p>
            <a:r>
              <a:rPr lang="en-US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Clare and Gladwin Conservation Districts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433A030-19DB-0269-A036-37BED2074445}"/>
              </a:ext>
            </a:extLst>
          </p:cNvPr>
          <p:cNvSpPr txBox="1">
            <a:spLocks/>
          </p:cNvSpPr>
          <p:nvPr/>
        </p:nvSpPr>
        <p:spPr>
          <a:xfrm>
            <a:off x="4938252" y="4244078"/>
            <a:ext cx="2315496" cy="10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akkal Majalla" panose="02000000000000000000" pitchFamily="2" charset="-78"/>
                <a:cs typeface="Sakkal Majalla" panose="02000000000000000000" pitchFamily="2" charset="-78"/>
              </a:rPr>
              <a:t>(989) 539-6401 Ext. 3</a:t>
            </a:r>
          </a:p>
          <a:p>
            <a:r>
              <a:rPr lang="en-US" dirty="0">
                <a:latin typeface="Sakkal Majalla" panose="02000000000000000000" pitchFamily="2" charset="-78"/>
                <a:cs typeface="Sakkal Majalla" panose="02000000000000000000" pitchFamily="2" charset="-78"/>
              </a:rPr>
              <a:t>joe.nash@macd.org</a:t>
            </a:r>
            <a:endParaRPr lang="en-US" sz="1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6E2C5-3364-3569-77BD-4E3F8F351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750" y="5784797"/>
            <a:ext cx="2216969" cy="104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02086-F4BA-81D7-759B-72FC87D03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314" y="2815457"/>
            <a:ext cx="5299364" cy="685800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52AD818F-9CC1-1A73-DB5F-5AEF2185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876" y="26565"/>
            <a:ext cx="4471124" cy="59557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3D89F-505C-E9A2-B79D-41339D5731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8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Winter Tree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1033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Seeds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D6CF2-724E-AD41-6F0D-CDA7F8FB3537}"/>
              </a:ext>
            </a:extLst>
          </p:cNvPr>
          <p:cNvSpPr txBox="1"/>
          <p:nvPr/>
        </p:nvSpPr>
        <p:spPr>
          <a:xfrm>
            <a:off x="324464" y="994016"/>
            <a:ext cx="817552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Samara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Drupe, berry, multiple fruit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Cone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Nut or acorn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Curved pinecone of jack pine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Double samara of maple, angle differs by species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Burs on bur oak acorn</a:t>
            </a:r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Size &amp; Color</a:t>
            </a: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6E4E0-C4F8-1E30-A0C6-3EDB6A7262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613F4-D18F-D95C-3D86-0E2AC8E2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28032BC-68CB-E9AA-57FF-8CBE569D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20" y="102739"/>
            <a:ext cx="4181941" cy="63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E5D19F7-6CD4-CD08-E4D3-799C8DE32938}"/>
              </a:ext>
            </a:extLst>
          </p:cNvPr>
          <p:cNvGrpSpPr/>
          <p:nvPr/>
        </p:nvGrpSpPr>
        <p:grpSpPr>
          <a:xfrm>
            <a:off x="2912673" y="5107564"/>
            <a:ext cx="3018527" cy="1468993"/>
            <a:chOff x="2912673" y="5107564"/>
            <a:chExt cx="3018527" cy="14689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ABC328-044A-7038-2436-D83B74E83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2673" y="5107564"/>
              <a:ext cx="1701084" cy="14192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29B8E9-C87B-F131-B24B-B2FCE79DD8D4}"/>
                </a:ext>
              </a:extLst>
            </p:cNvPr>
            <p:cNvSpPr txBox="1"/>
            <p:nvPr/>
          </p:nvSpPr>
          <p:spPr>
            <a:xfrm>
              <a:off x="3086942" y="6391891"/>
              <a:ext cx="2844258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https://i.pinimg.com/originals/ba/12/71/ba1271dbfa30a9823a5a461f17711f2d.jpg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2662D6-ECC4-E3F2-2A0E-3E86DE02739B}"/>
              </a:ext>
            </a:extLst>
          </p:cNvPr>
          <p:cNvGrpSpPr/>
          <p:nvPr/>
        </p:nvGrpSpPr>
        <p:grpSpPr>
          <a:xfrm>
            <a:off x="4046346" y="4006583"/>
            <a:ext cx="6632940" cy="1734734"/>
            <a:chOff x="4046346" y="4006583"/>
            <a:chExt cx="6632940" cy="17347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D63848B-69D9-6965-7DE2-6742FA5756E5}"/>
                </a:ext>
              </a:extLst>
            </p:cNvPr>
            <p:cNvGrpSpPr/>
            <p:nvPr/>
          </p:nvGrpSpPr>
          <p:grpSpPr>
            <a:xfrm>
              <a:off x="6031996" y="4006583"/>
              <a:ext cx="1852320" cy="1734734"/>
              <a:chOff x="6031996" y="4006583"/>
              <a:chExt cx="1852320" cy="173473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D7C7E05-323F-700F-9F92-0412CFD2FB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9260" t="27097" r="21126" b="6291"/>
              <a:stretch/>
            </p:blipFill>
            <p:spPr>
              <a:xfrm>
                <a:off x="6031996" y="4006583"/>
                <a:ext cx="1852320" cy="165795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3A6CB4-9D71-41A7-716D-1A1CAA14ECC0}"/>
                  </a:ext>
                </a:extLst>
              </p:cNvPr>
              <p:cNvSpPr txBox="1"/>
              <p:nvPr/>
            </p:nvSpPr>
            <p:spPr>
              <a:xfrm>
                <a:off x="6196914" y="5556651"/>
                <a:ext cx="1687402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600" i="0">
                    <a:effectLst/>
                  </a:rPr>
                  <a:t>Paul Wray, Iowa State University, Bugwood.org</a:t>
                </a:r>
                <a:endParaRPr lang="en-US" sz="600" i="0" dirty="0">
                  <a:effectLst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B7D460-829D-2E3C-ED56-7A8CB25D1EA0}"/>
                </a:ext>
              </a:extLst>
            </p:cNvPr>
            <p:cNvGrpSpPr/>
            <p:nvPr/>
          </p:nvGrpSpPr>
          <p:grpSpPr>
            <a:xfrm>
              <a:off x="4046346" y="4309619"/>
              <a:ext cx="6632940" cy="1339365"/>
              <a:chOff x="4046346" y="4309619"/>
              <a:chExt cx="6632940" cy="133936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44199E0-792C-5418-D278-3CB97CF3A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7897" b="32326"/>
              <a:stretch/>
            </p:blipFill>
            <p:spPr>
              <a:xfrm>
                <a:off x="4046346" y="4309619"/>
                <a:ext cx="2049654" cy="122315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E7E0CE-1752-C723-C0AA-C5F400A32D78}"/>
                  </a:ext>
                </a:extLst>
              </p:cNvPr>
              <p:cNvSpPr txBox="1"/>
              <p:nvPr/>
            </p:nvSpPr>
            <p:spPr>
              <a:xfrm>
                <a:off x="4514460" y="5464318"/>
                <a:ext cx="61648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600" i="0" u="none" strike="noStrike" dirty="0">
                    <a:effectLst/>
                  </a:rPr>
                  <a:t>Robert </a:t>
                </a:r>
                <a:r>
                  <a:rPr lang="en-US" sz="600" i="0" u="none" strike="noStrike" dirty="0" err="1">
                    <a:effectLst/>
                  </a:rPr>
                  <a:t>Vidéki</a:t>
                </a:r>
                <a:r>
                  <a:rPr lang="en-US" sz="600" i="0" u="none" strike="noStrike" dirty="0">
                    <a:effectLst/>
                  </a:rPr>
                  <a:t>, Doronicum </a:t>
                </a:r>
                <a:r>
                  <a:rPr lang="en-US" sz="600" i="0" u="none" strike="noStrike" dirty="0" err="1">
                    <a:effectLst/>
                  </a:rPr>
                  <a:t>Kft</a:t>
                </a:r>
                <a:r>
                  <a:rPr lang="en-US" sz="600" i="0" u="none" strike="noStrike" dirty="0">
                    <a:effectLst/>
                  </a:rPr>
                  <a:t>., Bugwood.org</a:t>
                </a:r>
                <a:endParaRPr lang="en-US" sz="600" i="0" dirty="0">
                  <a:effectLst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494470-7E2D-FD9C-EE04-CD92B3332ADD}"/>
              </a:ext>
            </a:extLst>
          </p:cNvPr>
          <p:cNvGrpSpPr/>
          <p:nvPr/>
        </p:nvGrpSpPr>
        <p:grpSpPr>
          <a:xfrm>
            <a:off x="4272117" y="2140121"/>
            <a:ext cx="7442693" cy="2014162"/>
            <a:chOff x="4272117" y="2140121"/>
            <a:chExt cx="7442693" cy="2014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330EDD-422A-ACFA-415E-ABB8D87BC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4748685" y="1771444"/>
              <a:ext cx="1906271" cy="28594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2D76A4-D576-407F-D2A0-17A9172E9CF2}"/>
                </a:ext>
              </a:extLst>
            </p:cNvPr>
            <p:cNvSpPr txBox="1"/>
            <p:nvPr/>
          </p:nvSpPr>
          <p:spPr>
            <a:xfrm>
              <a:off x="5549984" y="2140121"/>
              <a:ext cx="6164826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600" i="0" u="none" strike="noStrike" dirty="0">
                  <a:solidFill>
                    <a:srgbClr val="000000"/>
                  </a:solidFill>
                  <a:effectLst/>
                </a:rPr>
                <a:t>Steven Katovich, Bugwood.org</a:t>
              </a:r>
              <a:endParaRPr lang="en-US" sz="600" i="0" dirty="0">
                <a:solidFill>
                  <a:srgbClr val="000000"/>
                </a:solidFill>
                <a:effectLst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1C26FCC-F9FF-E1BE-B8EF-7E1800FCB883}"/>
              </a:ext>
            </a:extLst>
          </p:cNvPr>
          <p:cNvSpPr txBox="1"/>
          <p:nvPr/>
        </p:nvSpPr>
        <p:spPr>
          <a:xfrm>
            <a:off x="11394385" y="6517897"/>
            <a:ext cx="61648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i="0" dirty="0">
                <a:solidFill>
                  <a:srgbClr val="111111"/>
                </a:solidFill>
                <a:effectLst/>
              </a:rPr>
              <a:t>forestry.about.com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0586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3" y="-450798"/>
            <a:ext cx="11759381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(Some) Common trees in Clare County, MI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051C3C-CB16-09AB-8182-8C9AA82FDFAE}"/>
              </a:ext>
            </a:extLst>
          </p:cNvPr>
          <p:cNvGrpSpPr/>
          <p:nvPr/>
        </p:nvGrpSpPr>
        <p:grpSpPr>
          <a:xfrm>
            <a:off x="3242697" y="1002967"/>
            <a:ext cx="5706605" cy="4852066"/>
            <a:chOff x="7702051" y="2435147"/>
            <a:chExt cx="4176667" cy="4128934"/>
          </a:xfrm>
        </p:grpSpPr>
        <p:pic>
          <p:nvPicPr>
            <p:cNvPr id="3074" name="Picture 2" descr="Michigan – Map Outline, Printable State, Shape, Stencil, Pattern – DIY  Projects, Patterns, Monograms, Designs, Templates">
              <a:extLst>
                <a:ext uri="{FF2B5EF4-FFF2-40B4-BE49-F238E27FC236}">
                  <a16:creationId xmlns:a16="http://schemas.microsoft.com/office/drawing/2014/main" id="{AD7B4C94-C043-5765-E895-633625F46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2051" y="2435147"/>
              <a:ext cx="4176667" cy="41289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B7642097-13CF-C826-7CD5-6FEEC00D70A8}"/>
                </a:ext>
              </a:extLst>
            </p:cNvPr>
            <p:cNvSpPr/>
            <p:nvPr/>
          </p:nvSpPr>
          <p:spPr>
            <a:xfrm rot="1278378">
              <a:off x="10351447" y="4655392"/>
              <a:ext cx="383458" cy="383458"/>
            </a:xfrm>
            <a:prstGeom prst="star5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375048-07F3-A825-A8B6-0EDA93D43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B8E9E-6874-8D29-B7A2-709676A5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9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79900" y="-401636"/>
            <a:ext cx="12064181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Ash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Fraxinus</a:t>
            </a:r>
          </a:p>
          <a:p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**Live, mature ash are now uncommon due to the emerald ash borer and our native ash species at critically endangered.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80FF2-2AE6-E655-F867-52BEF05CB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95" y="1759071"/>
            <a:ext cx="3822033" cy="509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722CC4-57DE-0A7E-FFBA-EF585A7A5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C9321-7A71-3743-64B4-8A18CBB66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29839-D8BF-D195-83A1-8ADDEC6F0630}"/>
              </a:ext>
            </a:extLst>
          </p:cNvPr>
          <p:cNvSpPr txBox="1"/>
          <p:nvPr/>
        </p:nvSpPr>
        <p:spPr>
          <a:xfrm>
            <a:off x="0" y="1753627"/>
            <a:ext cx="445401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White ash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Fraxinus americana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Black ash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Fraxinus nigra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Green ash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Fraxinus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pennsylvanica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4F1B04C5-1CD6-33E2-0DFE-6D98B94C6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7" y="1759072"/>
            <a:ext cx="3822033" cy="50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50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Oak - </a:t>
            </a:r>
            <a:r>
              <a:rPr lang="en-US" sz="7200" b="1" i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Querca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94283BD-FBAA-BCF4-945C-BCE550B5F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725" y="1936485"/>
            <a:ext cx="3692275" cy="492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EE9CE4-C39F-9AB7-9105-A9B402FF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E7C27-CC2A-BFCC-0A2C-13720DC55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7C85B-CB40-EA7A-A42F-33933957D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574" y="0"/>
            <a:ext cx="3422151" cy="4561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FEC59-B040-8878-3E44-4B2A1E44C2E3}"/>
              </a:ext>
            </a:extLst>
          </p:cNvPr>
          <p:cNvSpPr txBox="1"/>
          <p:nvPr/>
        </p:nvSpPr>
        <p:spPr>
          <a:xfrm>
            <a:off x="27668" y="1138159"/>
            <a:ext cx="532107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White oak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White oak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Quercus alba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Swamp white oak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Quercus bicolor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Bur oak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Quercus macrocarpa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Red oak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Northern red oak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Quercus rubra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Black oak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Quercus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velutina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Scarlet oak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Quercus coccinea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Northern pin oak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Quercus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ellipsoidalis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Pin oak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Quercus palustris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DED8A-4681-1102-D10B-0B574E04B058}"/>
              </a:ext>
            </a:extLst>
          </p:cNvPr>
          <p:cNvSpPr txBox="1"/>
          <p:nvPr/>
        </p:nvSpPr>
        <p:spPr>
          <a:xfrm>
            <a:off x="8568812" y="373512"/>
            <a:ext cx="2708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Smooth patch disease on White oak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DA131-A0F3-C6AA-597D-70D1A42B3409}"/>
              </a:ext>
            </a:extLst>
          </p:cNvPr>
          <p:cNvSpPr txBox="1"/>
          <p:nvPr/>
        </p:nvSpPr>
        <p:spPr>
          <a:xfrm>
            <a:off x="6410632" y="5754807"/>
            <a:ext cx="2089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Northern red oak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09EAAB-CF74-04E9-31DD-146E38CC9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049" y="4577919"/>
            <a:ext cx="3270802" cy="2180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97ED65-C8E3-C8EE-093F-EBD9D2D86632}"/>
              </a:ext>
            </a:extLst>
          </p:cNvPr>
          <p:cNvSpPr txBox="1"/>
          <p:nvPr/>
        </p:nvSpPr>
        <p:spPr>
          <a:xfrm>
            <a:off x="3948593" y="6632317"/>
            <a:ext cx="61648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Paul Wray, Iowa State University, Bugwood.org</a:t>
            </a:r>
          </a:p>
        </p:txBody>
      </p:sp>
    </p:spTree>
    <p:extLst>
      <p:ext uri="{BB962C8B-B14F-4D97-AF65-F5344CB8AC3E}">
        <p14:creationId xmlns:p14="http://schemas.microsoft.com/office/powerpoint/2010/main" val="91218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3BE6C7-0D5B-E4D0-8ADC-7C9589E40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4" t="19223" b="46368"/>
          <a:stretch/>
        </p:blipFill>
        <p:spPr>
          <a:xfrm rot="5400000">
            <a:off x="7521951" y="2167020"/>
            <a:ext cx="6844389" cy="2537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Maple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Acer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6B4-7714-15B1-63F4-8E0EBA8B4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F03CB-FD6C-563E-C48A-4A60A0DE1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A43B24-2395-10B1-E2EC-3D61FE03897F}"/>
              </a:ext>
            </a:extLst>
          </p:cNvPr>
          <p:cNvSpPr txBox="1"/>
          <p:nvPr/>
        </p:nvSpPr>
        <p:spPr>
          <a:xfrm>
            <a:off x="324464" y="1166842"/>
            <a:ext cx="577153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Soft maple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Red maple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Acer rubrum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Silver maple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Acer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saccharinum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Boxelder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Acer negundo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Mountain maple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Acer spicatum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Hard maple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Sugar maple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Acer saccharum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Black maple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Acer nigrum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Norway maple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Acer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platanoides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11ECD-0E39-2032-E5CD-D82F7C91AC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4" t="50848" b="21052"/>
          <a:stretch/>
        </p:blipFill>
        <p:spPr>
          <a:xfrm rot="5400000">
            <a:off x="6351179" y="1208751"/>
            <a:ext cx="4526039" cy="2102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087BBB-EAE9-9111-6767-E253E2A1F9F8}"/>
              </a:ext>
            </a:extLst>
          </p:cNvPr>
          <p:cNvSpPr txBox="1"/>
          <p:nvPr/>
        </p:nvSpPr>
        <p:spPr>
          <a:xfrm>
            <a:off x="7826895" y="4639920"/>
            <a:ext cx="18484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91274-7CEF-291A-E47E-3E39ED889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481" y="1874362"/>
            <a:ext cx="2847128" cy="293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15A1CB-DE73-3089-E570-6389AF43A426}"/>
              </a:ext>
            </a:extLst>
          </p:cNvPr>
          <p:cNvSpPr txBox="1"/>
          <p:nvPr/>
        </p:nvSpPr>
        <p:spPr>
          <a:xfrm>
            <a:off x="5156964" y="4592923"/>
            <a:ext cx="6179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Rob Routledge, Sault College, Bugwood.org</a:t>
            </a:r>
          </a:p>
        </p:txBody>
      </p:sp>
    </p:spTree>
    <p:extLst>
      <p:ext uri="{BB962C8B-B14F-4D97-AF65-F5344CB8AC3E}">
        <p14:creationId xmlns:p14="http://schemas.microsoft.com/office/powerpoint/2010/main" val="326357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2548E5-8964-D76A-C691-0B01CF757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6" t="17121" r="7090" b="44564"/>
          <a:stretch/>
        </p:blipFill>
        <p:spPr>
          <a:xfrm rot="5400000">
            <a:off x="8240096" y="620100"/>
            <a:ext cx="4572003" cy="3331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Aspen (Poplar)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Populus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F7A21-EE4B-F1EA-7DB6-E0314B02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A34075-3F3F-83E1-9074-7A6CDFD5A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C0F72-5F05-7099-79D9-2C1A0FFDF3CF}"/>
              </a:ext>
            </a:extLst>
          </p:cNvPr>
          <p:cNvSpPr txBox="1"/>
          <p:nvPr/>
        </p:nvSpPr>
        <p:spPr>
          <a:xfrm>
            <a:off x="324464" y="1225689"/>
            <a:ext cx="817552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Bigtooth aspen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Populus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grandidentata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Quaking aspen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Populus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tremuloides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Cottonwood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Populus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deltoides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Balsam poplar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Populus balsamifera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6784E-52F2-5DB0-5D4D-A0D47ED75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6" t="46739" r="7764" b="20147"/>
          <a:stretch/>
        </p:blipFill>
        <p:spPr>
          <a:xfrm rot="5400000">
            <a:off x="6339710" y="2051519"/>
            <a:ext cx="3155961" cy="1885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DC42E-749C-E6DA-86AB-56EB8B59F1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22078" r="14137" b="41987"/>
          <a:stretch/>
        </p:blipFill>
        <p:spPr>
          <a:xfrm rot="5400000">
            <a:off x="3435962" y="3147107"/>
            <a:ext cx="5320076" cy="1789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159ED2-4ADA-8F18-C199-D8A4C8C68663}"/>
              </a:ext>
            </a:extLst>
          </p:cNvPr>
          <p:cNvSpPr txBox="1"/>
          <p:nvPr/>
        </p:nvSpPr>
        <p:spPr>
          <a:xfrm>
            <a:off x="8032955" y="4705363"/>
            <a:ext cx="2658168" cy="31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745816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Birch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Betula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A8DA15C-B899-ED61-6104-687F097E4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27" y="5771"/>
            <a:ext cx="3852834" cy="685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AC62375-4EA5-5D62-FF2B-3E1BC2D9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95" y="0"/>
            <a:ext cx="3851206" cy="68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E6FE3D9-5A43-0D10-2C0D-5D919BE5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0" y="3429000"/>
            <a:ext cx="3852834" cy="28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6DA24-E3DB-8B6B-E748-164C1B8B6B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B0A31-D69D-E142-BCC9-C44C91498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74A5DB-D184-3AEC-0237-33301006DA49}"/>
              </a:ext>
            </a:extLst>
          </p:cNvPr>
          <p:cNvSpPr txBox="1"/>
          <p:nvPr/>
        </p:nvSpPr>
        <p:spPr>
          <a:xfrm>
            <a:off x="324464" y="1225689"/>
            <a:ext cx="46623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White birch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Betula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papyrifera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Yellow birch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Betula alleghaniensis)</a:t>
            </a: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River birch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Betula nigra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102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Cherry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Prunus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76417B-ED9D-6C06-E2DC-724D44158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69" y="4160632"/>
            <a:ext cx="4796431" cy="269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500D5-58D6-2978-5515-684A41374B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80CCA1-0A8F-502E-E02E-77980E3FB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2B6E8-E85B-78CA-1CBD-F0BC0F7035ED}"/>
              </a:ext>
            </a:extLst>
          </p:cNvPr>
          <p:cNvSpPr txBox="1"/>
          <p:nvPr/>
        </p:nvSpPr>
        <p:spPr>
          <a:xfrm>
            <a:off x="324464" y="1225689"/>
            <a:ext cx="817552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Pin cherry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Prunus pensylvanica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Choke cherry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Prunus virginiana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Black cherry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Prunus serotina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ACE7B-8F6B-056C-4901-FFA1F9127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54779" r="15842" b="15974"/>
          <a:stretch/>
        </p:blipFill>
        <p:spPr>
          <a:xfrm rot="5400000">
            <a:off x="3162762" y="2459757"/>
            <a:ext cx="6871076" cy="1925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DBCD2B-F700-97E4-5599-4554030915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6" t="50191" r="2819" b="17885"/>
          <a:stretch/>
        </p:blipFill>
        <p:spPr>
          <a:xfrm rot="5400000">
            <a:off x="6899322" y="637760"/>
            <a:ext cx="4174723" cy="2871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C21C34-B9EA-4DEB-96E9-8F6E45B17C83}"/>
              </a:ext>
            </a:extLst>
          </p:cNvPr>
          <p:cNvSpPr txBox="1"/>
          <p:nvPr/>
        </p:nvSpPr>
        <p:spPr>
          <a:xfrm>
            <a:off x="10415566" y="2379929"/>
            <a:ext cx="17076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844419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Pine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Pinus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2543859-8E77-CD92-EDD6-0A44A2A2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464" y="0"/>
            <a:ext cx="2775873" cy="37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1C9D07A-342F-CE0C-A8AA-CDF2616F3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2" b="18649"/>
          <a:stretch/>
        </p:blipFill>
        <p:spPr bwMode="auto">
          <a:xfrm>
            <a:off x="6268065" y="3613289"/>
            <a:ext cx="5961523" cy="322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9CDB1D-5B26-7F51-33F9-6A823790C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EC7089-EF12-DF59-3A5D-236F6627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7BEBC5-0871-AA82-1E56-365860E75134}"/>
              </a:ext>
            </a:extLst>
          </p:cNvPr>
          <p:cNvSpPr txBox="1"/>
          <p:nvPr/>
        </p:nvSpPr>
        <p:spPr>
          <a:xfrm>
            <a:off x="324464" y="1225689"/>
            <a:ext cx="8175522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White pine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Pinus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strobus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Red pine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Pinus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resinosa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Jack pine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Pinus banksiana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Scotch pine*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Pinus sylvestris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Austrian pine*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Pinus nigra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*Non-native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04260-44A0-ABAF-ADB8-DC183C248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2" t="28781" r="17873" b="41207"/>
          <a:stretch/>
        </p:blipFill>
        <p:spPr>
          <a:xfrm rot="5400000">
            <a:off x="3368335" y="1341315"/>
            <a:ext cx="4226296" cy="1543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B53C4A-028A-B4C2-61EA-2291D367172D}"/>
              </a:ext>
            </a:extLst>
          </p:cNvPr>
          <p:cNvSpPr txBox="1"/>
          <p:nvPr/>
        </p:nvSpPr>
        <p:spPr>
          <a:xfrm>
            <a:off x="4627679" y="4226296"/>
            <a:ext cx="17076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742184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Spruce - </a:t>
            </a:r>
            <a:r>
              <a:rPr lang="en-US" sz="7200" b="1" i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Picea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BCC75-BEBC-CFF5-7169-F9139F260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A2B9B8-1262-C1F9-F151-2A25D365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0F239-B741-65ED-05CD-A558715695F7}"/>
              </a:ext>
            </a:extLst>
          </p:cNvPr>
          <p:cNvSpPr txBox="1"/>
          <p:nvPr/>
        </p:nvSpPr>
        <p:spPr>
          <a:xfrm>
            <a:off x="324464" y="1225689"/>
            <a:ext cx="493579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White spruce (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Picea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 glauca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Black spruce (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Picea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mariana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Norway spruce* (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Picea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abies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Colorado blue spruce* (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Picea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pungens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*Non-native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96068-2153-0B43-2E36-07E985F435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9" t="21133" r="20217" b="36812"/>
          <a:stretch/>
        </p:blipFill>
        <p:spPr>
          <a:xfrm rot="5400000">
            <a:off x="4430253" y="1095425"/>
            <a:ext cx="4801314" cy="2585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FDB25-156D-AE94-9340-E70CF573F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4" t="14827" r="2402" b="45986"/>
          <a:stretch/>
        </p:blipFill>
        <p:spPr>
          <a:xfrm rot="5400000">
            <a:off x="7183713" y="940140"/>
            <a:ext cx="5948426" cy="4068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76D698-7FA7-5AD2-A645-A4CF5A1E6F91}"/>
              </a:ext>
            </a:extLst>
          </p:cNvPr>
          <p:cNvSpPr txBox="1"/>
          <p:nvPr/>
        </p:nvSpPr>
        <p:spPr>
          <a:xfrm>
            <a:off x="5440442" y="4789024"/>
            <a:ext cx="2683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5617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695E-ECA2-6F5A-7A0E-C1E0166ED174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About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A432C-F3C9-ACEC-C98D-24BDB78CD3AA}"/>
              </a:ext>
            </a:extLst>
          </p:cNvPr>
          <p:cNvSpPr txBox="1"/>
          <p:nvPr/>
        </p:nvSpPr>
        <p:spPr>
          <a:xfrm>
            <a:off x="555523" y="1092338"/>
            <a:ext cx="758558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Grew up in a St. Clair,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Graduated in May 2020 as the "Outstanding Senior in Forestry"  </a:t>
            </a:r>
          </a:p>
          <a:p>
            <a:pPr lvl="1"/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- Michigan Technological University in Houghton,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Graduated in May 2022 with </a:t>
            </a: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M.S in Forest Resource Management  </a:t>
            </a:r>
          </a:p>
          <a:p>
            <a:pPr lvl="1"/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- SUNY ESF in Syracuse,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Diverse background 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forest soils and forest ecology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mycorrhizal fungi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forest inventories, especially downed wood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forest biomass calculations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Started at Clare + Gladwin Conservation Districts in July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Find me in the woods foraging, hiking, camping, snowshoeing, or just </a:t>
            </a:r>
            <a:r>
              <a:rPr lang="en-US" dirty="0" err="1">
                <a:solidFill>
                  <a:srgbClr val="151E24"/>
                </a:solidFill>
                <a:latin typeface="Lora" pitchFamily="2" charset="0"/>
              </a:rPr>
              <a:t>wndering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 around  </a:t>
            </a: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66191-F043-1922-5669-9E81FE072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7C01F-70AC-5FD8-A405-A7D6C8229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69F0A-88AA-3557-A48A-6F3411533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35105"/>
          <a:stretch/>
        </p:blipFill>
        <p:spPr>
          <a:xfrm>
            <a:off x="7960945" y="813816"/>
            <a:ext cx="4231056" cy="60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17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Fir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Abies</a:t>
            </a:r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076A0-BADC-8A61-79A8-9F81A38B5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D42BF-2642-8CB4-622C-979CABF50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CC892B-9122-9DB6-B067-A07CC5BFAC50}"/>
              </a:ext>
            </a:extLst>
          </p:cNvPr>
          <p:cNvSpPr txBox="1"/>
          <p:nvPr/>
        </p:nvSpPr>
        <p:spPr>
          <a:xfrm>
            <a:off x="324464" y="1225689"/>
            <a:ext cx="8175522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Balsam fir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Abies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balsamea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Frasier fir*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Abies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fraseri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Concolor fir*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Abies concolor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Grand fir*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Abies grandis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Douglas fir* (not a true fir) (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Pseudotsuga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menziesii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i="1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*Non-native</a:t>
            </a:r>
          </a:p>
          <a:p>
            <a:pPr lvl="1"/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  </a:t>
            </a: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6EF90-2AED-96EB-FC7B-257B6F820A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22103" r="3530" b="7168"/>
          <a:stretch/>
        </p:blipFill>
        <p:spPr>
          <a:xfrm rot="5400000">
            <a:off x="6826764" y="1437925"/>
            <a:ext cx="6856561" cy="3873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27850-7D2F-04AF-34E9-828A8977E8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8136" r="29034" b="43692"/>
          <a:stretch/>
        </p:blipFill>
        <p:spPr>
          <a:xfrm rot="5400000">
            <a:off x="5343883" y="496478"/>
            <a:ext cx="3470685" cy="2477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DB5BB1-6903-29ED-7E4D-8B7B1AFFBA16}"/>
              </a:ext>
            </a:extLst>
          </p:cNvPr>
          <p:cNvSpPr txBox="1"/>
          <p:nvPr/>
        </p:nvSpPr>
        <p:spPr>
          <a:xfrm>
            <a:off x="5840359" y="3558455"/>
            <a:ext cx="2477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3368239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Hemlock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Tsuga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8060C-4950-9065-3F63-BFBD6A63D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D1D63E-1C69-3E96-D219-F0C214076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CE099D-6D63-6FA5-8266-137481DB3643}"/>
              </a:ext>
            </a:extLst>
          </p:cNvPr>
          <p:cNvSpPr txBox="1"/>
          <p:nvPr/>
        </p:nvSpPr>
        <p:spPr>
          <a:xfrm>
            <a:off x="324464" y="1225689"/>
            <a:ext cx="81755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Eastern hemlock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Tsuga canadensis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4CAF4-B9EE-8BF4-53A1-B080D94FF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25257" r="30613" b="15209"/>
          <a:stretch/>
        </p:blipFill>
        <p:spPr>
          <a:xfrm rot="5400000">
            <a:off x="3025516" y="2304069"/>
            <a:ext cx="4781655" cy="3463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0A638-C9A1-8302-5867-F0B1377886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22091" r="19178" b="37001"/>
          <a:stretch/>
        </p:blipFill>
        <p:spPr>
          <a:xfrm rot="5400000">
            <a:off x="-25869" y="2980338"/>
            <a:ext cx="4788426" cy="2104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3A08D1-F26E-A21C-DDE4-A90150F18A26}"/>
              </a:ext>
            </a:extLst>
          </p:cNvPr>
          <p:cNvSpPr txBox="1"/>
          <p:nvPr/>
        </p:nvSpPr>
        <p:spPr>
          <a:xfrm>
            <a:off x="2113908" y="6426603"/>
            <a:ext cx="35432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5708A7-4F81-833E-E53C-58D8F0189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4" r="-1"/>
          <a:stretch/>
        </p:blipFill>
        <p:spPr bwMode="auto">
          <a:xfrm>
            <a:off x="7227911" y="-43036"/>
            <a:ext cx="5155945" cy="69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37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Hickory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Carya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CB50-BFDD-EE66-E125-067826707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4B2DC3-7317-7CA4-5494-BB68F34FD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D7582-CD23-3605-4D8B-E964B29421A0}"/>
              </a:ext>
            </a:extLst>
          </p:cNvPr>
          <p:cNvSpPr txBox="1"/>
          <p:nvPr/>
        </p:nvSpPr>
        <p:spPr>
          <a:xfrm>
            <a:off x="324464" y="1357809"/>
            <a:ext cx="478831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Shagbark hickory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Carya ovata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Bitternut hickory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Carya </a:t>
            </a:r>
            <a:r>
              <a:rPr lang="en-US" i="1" dirty="0" err="1">
                <a:solidFill>
                  <a:srgbClr val="151E24"/>
                </a:solidFill>
                <a:latin typeface="Lora" pitchFamily="2" charset="0"/>
              </a:rPr>
              <a:t>cordiformis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Pignut hickory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Carya glabra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9E1893-5460-7FE1-CF0F-26452A3F5C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20827" r="12545" b="52794"/>
          <a:stretch/>
        </p:blipFill>
        <p:spPr>
          <a:xfrm rot="5400000">
            <a:off x="6960660" y="2834938"/>
            <a:ext cx="3894732" cy="229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43EEEA-FB9C-68DB-1D48-80BD3CEE0B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9" t="13680" r="8403" b="50000"/>
          <a:stretch/>
        </p:blipFill>
        <p:spPr>
          <a:xfrm rot="5400000">
            <a:off x="4813865" y="579128"/>
            <a:ext cx="3606489" cy="2448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C56845-422B-E855-891A-BD6E9B350AF0}"/>
              </a:ext>
            </a:extLst>
          </p:cNvPr>
          <p:cNvSpPr txBox="1"/>
          <p:nvPr/>
        </p:nvSpPr>
        <p:spPr>
          <a:xfrm>
            <a:off x="7251290" y="6072062"/>
            <a:ext cx="5604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54E73-6B53-D776-AD94-04B35A81DC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17988" r="57276" b="51427"/>
          <a:stretch/>
        </p:blipFill>
        <p:spPr>
          <a:xfrm rot="5400000">
            <a:off x="9428635" y="624849"/>
            <a:ext cx="3388214" cy="2138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BB0EC-E6EB-D92D-4A29-C059A45FABDD}"/>
              </a:ext>
            </a:extLst>
          </p:cNvPr>
          <p:cNvSpPr txBox="1"/>
          <p:nvPr/>
        </p:nvSpPr>
        <p:spPr>
          <a:xfrm>
            <a:off x="7865805" y="92330"/>
            <a:ext cx="2708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Shagbark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4FDD5-523C-8375-14BF-E55D5E72E17A}"/>
              </a:ext>
            </a:extLst>
          </p:cNvPr>
          <p:cNvSpPr txBox="1"/>
          <p:nvPr/>
        </p:nvSpPr>
        <p:spPr>
          <a:xfrm>
            <a:off x="10053484" y="3484442"/>
            <a:ext cx="2708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Bitternut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31E6D-2D94-47D7-450A-17B06C789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047" y="3609662"/>
            <a:ext cx="4225411" cy="2816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7C6073-C4B0-FCBD-1244-8E4027F6166E}"/>
              </a:ext>
            </a:extLst>
          </p:cNvPr>
          <p:cNvSpPr txBox="1"/>
          <p:nvPr/>
        </p:nvSpPr>
        <p:spPr>
          <a:xfrm>
            <a:off x="4855934" y="6324084"/>
            <a:ext cx="649912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Rob Routledge, Sault College, Bugwood.org</a:t>
            </a:r>
          </a:p>
        </p:txBody>
      </p:sp>
    </p:spTree>
    <p:extLst>
      <p:ext uri="{BB962C8B-B14F-4D97-AF65-F5344CB8AC3E}">
        <p14:creationId xmlns:p14="http://schemas.microsoft.com/office/powerpoint/2010/main" val="179213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Tamarack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Larix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9D71F7-338C-038E-0478-52827E0D7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66591-47EA-18EA-C09C-DB64340B3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3A901-3A16-71F9-0213-9CBE3FD11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46574-CE7F-4F31-E0D7-388F6A327E8E}"/>
              </a:ext>
            </a:extLst>
          </p:cNvPr>
          <p:cNvSpPr txBox="1"/>
          <p:nvPr/>
        </p:nvSpPr>
        <p:spPr>
          <a:xfrm>
            <a:off x="324464" y="1225689"/>
            <a:ext cx="817552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Eastern larch (tamarack)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Larix laricina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European larch*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Larix decidua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*Non-native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2C071-2C86-BFCE-3C1F-61FDB8DAFD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11959" r="28241" b="35663"/>
          <a:stretch/>
        </p:blipFill>
        <p:spPr>
          <a:xfrm rot="5400000">
            <a:off x="4674435" y="1700536"/>
            <a:ext cx="2387601" cy="2357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D68330-0A19-427A-80A7-B0D179FBA5AC}"/>
              </a:ext>
            </a:extLst>
          </p:cNvPr>
          <p:cNvSpPr txBox="1"/>
          <p:nvPr/>
        </p:nvSpPr>
        <p:spPr>
          <a:xfrm>
            <a:off x="4689558" y="4145367"/>
            <a:ext cx="2357355" cy="308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800426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6A9DCD-7064-5D17-57D8-585458D43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9" t="52103" r="19501" b="23428"/>
          <a:stretch/>
        </p:blipFill>
        <p:spPr>
          <a:xfrm rot="5400000">
            <a:off x="7246566" y="890721"/>
            <a:ext cx="4169760" cy="2388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Cedar - </a:t>
            </a:r>
            <a:r>
              <a:rPr lang="en-US" sz="7200" b="1" i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Thuja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C881B-A07C-F0F2-70D9-F9F8697A5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F5503-0901-3999-930D-E938C44DB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E6BDF-A4AF-FC7C-B006-BA89DE143307}"/>
              </a:ext>
            </a:extLst>
          </p:cNvPr>
          <p:cNvSpPr txBox="1"/>
          <p:nvPr/>
        </p:nvSpPr>
        <p:spPr>
          <a:xfrm>
            <a:off x="739876" y="1189854"/>
            <a:ext cx="7106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Northern white cedar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Thuja occidentalis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Eastern red cedar (not a true cedar) (</a:t>
            </a:r>
            <a:r>
              <a:rPr lang="en-US" i="1" dirty="0">
                <a:solidFill>
                  <a:srgbClr val="151E24"/>
                </a:solidFill>
                <a:latin typeface="Lora" pitchFamily="2" charset="0"/>
              </a:rPr>
              <a:t>Juniperus virginiana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326F59-E393-13AB-E22E-3CE363E528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55161" r="31900" b="13871"/>
          <a:stretch/>
        </p:blipFill>
        <p:spPr>
          <a:xfrm rot="5400000">
            <a:off x="9007684" y="1476174"/>
            <a:ext cx="4660490" cy="170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3EDE86-251F-93C3-5BA4-23B8953AB4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t="21134" r="33907" b="24577"/>
          <a:stretch/>
        </p:blipFill>
        <p:spPr>
          <a:xfrm rot="5400000">
            <a:off x="9533160" y="4169292"/>
            <a:ext cx="2702833" cy="2674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3092C-A045-E391-0C5C-68C9FB6D76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35042" r="28806" b="29785"/>
          <a:stretch/>
        </p:blipFill>
        <p:spPr>
          <a:xfrm rot="5400000">
            <a:off x="7570288" y="4722167"/>
            <a:ext cx="2702833" cy="1568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09087A-E871-353F-5A87-9F1D31811A46}"/>
              </a:ext>
            </a:extLst>
          </p:cNvPr>
          <p:cNvSpPr txBox="1"/>
          <p:nvPr/>
        </p:nvSpPr>
        <p:spPr>
          <a:xfrm>
            <a:off x="5785325" y="4044640"/>
            <a:ext cx="2357355" cy="308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162211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5124B-2E2F-6E39-4D8B-A242E8574B73}"/>
              </a:ext>
            </a:extLst>
          </p:cNvPr>
          <p:cNvSpPr txBox="1">
            <a:spLocks/>
          </p:cNvSpPr>
          <p:nvPr/>
        </p:nvSpPr>
        <p:spPr>
          <a:xfrm>
            <a:off x="324463" y="-450798"/>
            <a:ext cx="12054349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Stay tuned for our spring tree sale!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DA3D4-1848-B082-0A26-45F34762F8F4}"/>
              </a:ext>
            </a:extLst>
          </p:cNvPr>
          <p:cNvSpPr txBox="1"/>
          <p:nvPr/>
        </p:nvSpPr>
        <p:spPr>
          <a:xfrm>
            <a:off x="688636" y="1207969"/>
            <a:ext cx="245314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51E24"/>
                </a:solidFill>
                <a:latin typeface="Lora" pitchFamily="2" charset="0"/>
              </a:rPr>
              <a:t>Conifers</a:t>
            </a: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r>
              <a:rPr lang="en-US" b="1" i="0" dirty="0">
                <a:solidFill>
                  <a:srgbClr val="151E24"/>
                </a:solidFill>
                <a:effectLst/>
                <a:latin typeface="Lora" pitchFamily="2" charset="0"/>
              </a:rPr>
              <a:t>Hardwoods</a:t>
            </a: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r>
              <a:rPr lang="en-US" b="1" dirty="0">
                <a:solidFill>
                  <a:srgbClr val="151E24"/>
                </a:solidFill>
                <a:latin typeface="Lora" pitchFamily="2" charset="0"/>
              </a:rPr>
              <a:t>Fruit trees</a:t>
            </a: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r>
              <a:rPr lang="en-US" b="1" i="0" dirty="0">
                <a:solidFill>
                  <a:srgbClr val="151E24"/>
                </a:solidFill>
                <a:effectLst/>
                <a:latin typeface="Lora" pitchFamily="2" charset="0"/>
              </a:rPr>
              <a:t>Shrubs</a:t>
            </a: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r>
              <a:rPr lang="en-US" b="1" dirty="0">
                <a:solidFill>
                  <a:srgbClr val="151E24"/>
                </a:solidFill>
                <a:latin typeface="Lora" pitchFamily="2" charset="0"/>
              </a:rPr>
              <a:t>Wildflowers</a:t>
            </a:r>
            <a:endParaRPr lang="en-US" b="1" i="0" dirty="0">
              <a:solidFill>
                <a:srgbClr val="151E24"/>
              </a:solidFill>
              <a:effectLst/>
              <a:latin typeface="Lor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55D43-30B8-6322-3358-E2B358E07D7F}"/>
              </a:ext>
            </a:extLst>
          </p:cNvPr>
          <p:cNvSpPr txBox="1"/>
          <p:nvPr/>
        </p:nvSpPr>
        <p:spPr>
          <a:xfrm>
            <a:off x="5338917" y="1384950"/>
            <a:ext cx="65286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Order f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orms will be posted on our website </a:t>
            </a:r>
            <a:r>
              <a:rPr lang="en-US" u="sng" dirty="0">
                <a:solidFill>
                  <a:srgbClr val="151E24"/>
                </a:solidFill>
                <a:latin typeface="Lora" pitchFamily="2" charset="0"/>
              </a:rPr>
              <a:t>clarecd.org </a:t>
            </a:r>
          </a:p>
          <a:p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and on Facebook the week of 2/6.</a:t>
            </a:r>
          </a:p>
          <a:p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We will also mail hard copies if you are on our mailing list!</a:t>
            </a: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Not on our mailing list? </a:t>
            </a:r>
          </a:p>
          <a:p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Let me know your contact info and we will add you!</a:t>
            </a: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5303D-6C93-E5F0-11DD-B1015AC99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5B47E-65CD-0AAD-EB02-94AD3963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7FEC84-622E-FD44-84E2-9FDD3AD4D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552" y="4019196"/>
            <a:ext cx="1815694" cy="2613127"/>
          </a:xfrm>
          <a:prstGeom prst="rect">
            <a:avLst/>
          </a:prstGeom>
        </p:spPr>
      </p:pic>
      <p:pic>
        <p:nvPicPr>
          <p:cNvPr id="19470" name="Picture 14" descr="Antique Illustration Of Apple Tree Stock Illustration - Download Image ...">
            <a:extLst>
              <a:ext uri="{FF2B5EF4-FFF2-40B4-BE49-F238E27FC236}">
                <a16:creationId xmlns:a16="http://schemas.microsoft.com/office/drawing/2014/main" id="{BD7807B5-16F9-B970-CD5A-3E148504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69" y="3379684"/>
            <a:ext cx="2163956" cy="19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FE3F0-51FE-9B1D-6935-9D10579A37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393" y="4390595"/>
            <a:ext cx="3294449" cy="246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45502A-4113-B2B1-0921-46E3D8CFD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57" y="4070230"/>
            <a:ext cx="2024250" cy="2619617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8B86E94-59E2-4C78-71E5-9490E7E2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57" y="1207969"/>
            <a:ext cx="2052061" cy="259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100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29AC25-84A4-D8B1-8868-0FDE1A13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1" y="2389766"/>
            <a:ext cx="4914927" cy="36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134EDF-C9E6-56B4-276F-525C11EC3460}"/>
              </a:ext>
            </a:extLst>
          </p:cNvPr>
          <p:cNvSpPr txBox="1"/>
          <p:nvPr/>
        </p:nvSpPr>
        <p:spPr>
          <a:xfrm>
            <a:off x="3785419" y="1134599"/>
            <a:ext cx="46211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Joe Nash – Forester</a:t>
            </a:r>
          </a:p>
          <a:p>
            <a:pPr algn="ctr"/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Clare and Gladwin Conservation Districts</a:t>
            </a: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algn="ctr"/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(989) 539-6401 Ext. 3</a:t>
            </a:r>
          </a:p>
          <a:p>
            <a:pPr algn="ctr"/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joe.nash@macd.org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E5FAE5-2B41-8929-329B-C8E7A5D42725}"/>
              </a:ext>
            </a:extLst>
          </p:cNvPr>
          <p:cNvSpPr txBox="1">
            <a:spLocks/>
          </p:cNvSpPr>
          <p:nvPr/>
        </p:nvSpPr>
        <p:spPr>
          <a:xfrm>
            <a:off x="324463" y="-450798"/>
            <a:ext cx="12054349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Thank you, and enjoy the woods!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242AD-A34D-B895-FEE6-B881A89EC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8878DA-188E-E452-175C-B27A933BE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7F9FB-1F47-9564-E5BB-DA543A8F6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23" y="2334928"/>
            <a:ext cx="5164689" cy="3871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045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695E-ECA2-6F5A-7A0E-C1E0166ED174}"/>
              </a:ext>
            </a:extLst>
          </p:cNvPr>
          <p:cNvSpPr txBox="1">
            <a:spLocks/>
          </p:cNvSpPr>
          <p:nvPr/>
        </p:nvSpPr>
        <p:spPr>
          <a:xfrm>
            <a:off x="334799" y="49797"/>
            <a:ext cx="9144000" cy="101512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Forestry Assistance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A432C-F3C9-ACEC-C98D-24BDB78CD3AA}"/>
              </a:ext>
            </a:extLst>
          </p:cNvPr>
          <p:cNvSpPr txBox="1"/>
          <p:nvPr/>
        </p:nvSpPr>
        <p:spPr>
          <a:xfrm>
            <a:off x="555523" y="772298"/>
            <a:ext cx="817552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Advocate for sustainable forest management on private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Outreach and technical assistance </a:t>
            </a:r>
          </a:p>
          <a:p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Help family forest owners achieve their goals for woodland ownership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Management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Referrals to consultants (private foresters, arborists, loggers)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Recommendations for relevant conservation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Tax incentive &amp; conservation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Qualified Forest Program (QFP)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Commercial Forest Program (CFP)</a:t>
            </a:r>
          </a:p>
          <a:p>
            <a:pPr lvl="1"/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Cost-share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Natural Resource Conservation Service (NRCS)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Michigan D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NR Forest Stewardship Program (FSP)</a:t>
            </a: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Third-party certifications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American Tree Farm System (ATFS)</a:t>
            </a: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51E24"/>
                </a:solidFill>
                <a:effectLst/>
                <a:latin typeface="Lora" pitchFamily="2" charset="0"/>
              </a:rPr>
              <a:t>Michigan Agriculture Environmental Assurance Prog</a:t>
            </a: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ram (MAEAP)</a:t>
            </a:r>
            <a:endParaRPr lang="en-US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65855E-0B3E-D449-620B-23A836D1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104" y="3966422"/>
            <a:ext cx="1219931" cy="12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34D321-9DCC-228C-218D-83D65B78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646" y="4137488"/>
            <a:ext cx="1219931" cy="8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332DD-114D-BB91-42B9-85CA326A1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750" y="1925531"/>
            <a:ext cx="19050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34F7A-E70F-F92E-43AC-E313936A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81" y="492889"/>
            <a:ext cx="2746753" cy="1296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8E271-B6CF-8667-8983-696808D571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25E21-F361-4D20-57CA-69459843E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2A8A5-1510-9A1C-63E0-04902FB068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t="24133" r="13707" b="24375"/>
          <a:stretch/>
        </p:blipFill>
        <p:spPr>
          <a:xfrm>
            <a:off x="10823121" y="5583229"/>
            <a:ext cx="1244613" cy="1219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CCCDB4-8F7F-CF13-BAB6-5C75FEB42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25" y="5233390"/>
            <a:ext cx="2368296" cy="11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0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Notes on identification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51101-2A0C-6271-56F4-B79493BACB5C}"/>
              </a:ext>
            </a:extLst>
          </p:cNvPr>
          <p:cNvSpPr txBox="1"/>
          <p:nvPr/>
        </p:nvSpPr>
        <p:spPr>
          <a:xfrm>
            <a:off x="555523" y="1092338"/>
            <a:ext cx="763700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51E24"/>
                </a:solidFill>
                <a:effectLst/>
                <a:latin typeface="Lora" pitchFamily="2" charset="0"/>
              </a:rPr>
              <a:t>Context clues are important!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Characteristics and life history of trees and how they relate to environmental influences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Use your senses!</a:t>
            </a:r>
          </a:p>
          <a:p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Nature is </a:t>
            </a:r>
            <a:r>
              <a:rPr lang="en-US" sz="2000" b="1" dirty="0">
                <a:solidFill>
                  <a:srgbClr val="151E24"/>
                </a:solidFill>
                <a:latin typeface="Lora" pitchFamily="2" charset="0"/>
              </a:rPr>
              <a:t>not </a:t>
            </a: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uniform!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Trees are variable in appearance (just like we are!)</a:t>
            </a:r>
          </a:p>
          <a:p>
            <a:endParaRPr lang="en-US" sz="2000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51E24"/>
                </a:solidFill>
                <a:effectLst/>
                <a:latin typeface="Lora" pitchFamily="2" charset="0"/>
              </a:rPr>
              <a:t>More features in agreement = More confident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51E24"/>
                </a:solidFill>
                <a:effectLst/>
                <a:latin typeface="Lora" pitchFamily="2" charset="0"/>
              </a:rPr>
              <a:t>With a little help from my friends…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Fungi, moss, lichen, wildlife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51E24"/>
                </a:solidFill>
                <a:effectLst/>
                <a:latin typeface="Lora" pitchFamily="2" charset="0"/>
              </a:rPr>
              <a:t>Some species often or exclusively associate with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013FCC-5A67-F4DF-B7DB-455024FE728E}"/>
              </a:ext>
            </a:extLst>
          </p:cNvPr>
          <p:cNvSpPr/>
          <p:nvPr/>
        </p:nvSpPr>
        <p:spPr>
          <a:xfrm rot="21099965">
            <a:off x="5604911" y="1573993"/>
            <a:ext cx="1854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Silvics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6BA165-6173-9572-A335-F488A961E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r="8796"/>
          <a:stretch/>
        </p:blipFill>
        <p:spPr bwMode="auto">
          <a:xfrm>
            <a:off x="8091949" y="0"/>
            <a:ext cx="4100051" cy="68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87464-6320-4403-3489-87A172C98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88B3E-6C50-2F5A-6E09-C7DDE9122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What to look for in winter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1D12D-09DF-97D2-9FCE-83E99653CB7D}"/>
              </a:ext>
            </a:extLst>
          </p:cNvPr>
          <p:cNvSpPr txBox="1"/>
          <p:nvPr/>
        </p:nvSpPr>
        <p:spPr>
          <a:xfrm>
            <a:off x="555523" y="1092338"/>
            <a:ext cx="763700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51E24"/>
                </a:solidFill>
                <a:effectLst/>
                <a:latin typeface="Lora" pitchFamily="2" charset="0"/>
              </a:rPr>
              <a:t>Marcescent trees – leaves wilt but remain attached to twig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Oak &amp; beech</a:t>
            </a:r>
            <a:r>
              <a:rPr lang="en-US" sz="2000" b="0" i="0" dirty="0">
                <a:solidFill>
                  <a:srgbClr val="151E24"/>
                </a:solidFill>
                <a:effectLst/>
                <a:latin typeface="Lora" pitchFamily="2" charset="0"/>
              </a:rPr>
              <a:t> </a:t>
            </a:r>
          </a:p>
          <a:p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Bark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Branching pattern</a:t>
            </a:r>
          </a:p>
          <a:p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Twigs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Buds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E24"/>
                </a:solidFill>
                <a:latin typeface="Lora" pitchFamily="2" charset="0"/>
              </a:rPr>
              <a:t>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462A0E-D103-C864-339F-084CCCBC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26" y="1507404"/>
            <a:ext cx="8969289" cy="5044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27F01-A281-8544-0479-F80974301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5B084-EFCB-9B54-C8CC-7E9315F3B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7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Branching pattern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337638-98E1-7C51-BB93-993904EB9D15}"/>
              </a:ext>
            </a:extLst>
          </p:cNvPr>
          <p:cNvGrpSpPr/>
          <p:nvPr/>
        </p:nvGrpSpPr>
        <p:grpSpPr>
          <a:xfrm>
            <a:off x="2723536" y="1270440"/>
            <a:ext cx="6838438" cy="4317120"/>
            <a:chOff x="2723536" y="1270440"/>
            <a:chExt cx="6838438" cy="4317120"/>
          </a:xfrm>
        </p:grpSpPr>
        <p:pic>
          <p:nvPicPr>
            <p:cNvPr id="1026" name="Picture 2" descr="Learning Hub: How to Identify Trees Beyond the Leaves : NYC Parks">
              <a:extLst>
                <a:ext uri="{FF2B5EF4-FFF2-40B4-BE49-F238E27FC236}">
                  <a16:creationId xmlns:a16="http://schemas.microsoft.com/office/drawing/2014/main" id="{5010D8CA-5FCA-38E5-46CE-5DF0B8D86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536" y="1270440"/>
              <a:ext cx="6838438" cy="4317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DEE335-1CFD-9614-35BB-2E2D29F2C7C1}"/>
                </a:ext>
              </a:extLst>
            </p:cNvPr>
            <p:cNvSpPr txBox="1"/>
            <p:nvPr/>
          </p:nvSpPr>
          <p:spPr>
            <a:xfrm>
              <a:off x="3308555" y="5187450"/>
              <a:ext cx="13519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0" dirty="0">
                  <a:solidFill>
                    <a:srgbClr val="151E24"/>
                  </a:solidFill>
                  <a:effectLst/>
                  <a:latin typeface="Lora" pitchFamily="2" charset="0"/>
                </a:rPr>
                <a:t>Alternate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76AEC7-0D26-E2F5-F966-767783E38CB1}"/>
                </a:ext>
              </a:extLst>
            </p:cNvPr>
            <p:cNvSpPr txBox="1"/>
            <p:nvPr/>
          </p:nvSpPr>
          <p:spPr>
            <a:xfrm>
              <a:off x="5466787" y="5187450"/>
              <a:ext cx="13519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0" dirty="0">
                  <a:solidFill>
                    <a:srgbClr val="151E24"/>
                  </a:solidFill>
                  <a:effectLst/>
                  <a:latin typeface="Lora" pitchFamily="2" charset="0"/>
                </a:rPr>
                <a:t>Opposite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EE052E-838A-A1BE-9707-AB07D674EA58}"/>
                </a:ext>
              </a:extLst>
            </p:cNvPr>
            <p:cNvSpPr txBox="1"/>
            <p:nvPr/>
          </p:nvSpPr>
          <p:spPr>
            <a:xfrm>
              <a:off x="7937220" y="5187450"/>
              <a:ext cx="13519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0" dirty="0">
                  <a:solidFill>
                    <a:srgbClr val="151E24"/>
                  </a:solidFill>
                  <a:effectLst/>
                  <a:latin typeface="Lora" pitchFamily="2" charset="0"/>
                </a:rPr>
                <a:t>Whirled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6349B-5037-63F5-DF0C-6C04234EC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5AAE96-9DCB-8731-4131-E61321319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4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Opposite branching pattern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1EDE6-9E07-7E4F-4EFC-F96454A260B4}"/>
              </a:ext>
            </a:extLst>
          </p:cNvPr>
          <p:cNvSpPr txBox="1"/>
          <p:nvPr/>
        </p:nvSpPr>
        <p:spPr>
          <a:xfrm>
            <a:off x="555524" y="1092339"/>
            <a:ext cx="111546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chemeClr val="accent4">
                    <a:lumMod val="75000"/>
                  </a:schemeClr>
                </a:solidFill>
                <a:effectLst/>
                <a:latin typeface="Lora" pitchFamily="2" charset="0"/>
              </a:rPr>
              <a:t>M</a:t>
            </a:r>
            <a:r>
              <a:rPr lang="en-US" sz="4800" b="1" i="0" dirty="0">
                <a:solidFill>
                  <a:schemeClr val="bg2">
                    <a:lumMod val="75000"/>
                  </a:schemeClr>
                </a:solidFill>
                <a:effectLst/>
                <a:latin typeface="Lora" pitchFamily="2" charset="0"/>
              </a:rPr>
              <a:t>A</a:t>
            </a:r>
            <a:r>
              <a:rPr lang="en-US" sz="4800" b="1" i="0" dirty="0">
                <a:solidFill>
                  <a:srgbClr val="C00000"/>
                </a:solidFill>
                <a:effectLst/>
                <a:latin typeface="Lora" pitchFamily="2" charset="0"/>
              </a:rPr>
              <a:t>D</a:t>
            </a:r>
            <a:r>
              <a:rPr lang="en-US" sz="4800" b="1" i="0" dirty="0">
                <a:solidFill>
                  <a:schemeClr val="accent6">
                    <a:lumMod val="75000"/>
                  </a:schemeClr>
                </a:solidFill>
                <a:effectLst/>
                <a:latin typeface="Lora" pitchFamily="2" charset="0"/>
              </a:rPr>
              <a:t>Cap</a:t>
            </a:r>
            <a:r>
              <a:rPr lang="en-US" sz="4800" b="1" i="0" dirty="0">
                <a:solidFill>
                  <a:schemeClr val="accent5">
                    <a:lumMod val="75000"/>
                  </a:schemeClr>
                </a:solidFill>
                <a:effectLst/>
                <a:latin typeface="Lora" pitchFamily="2" charset="0"/>
              </a:rPr>
              <a:t>Horse</a:t>
            </a:r>
            <a:endParaRPr lang="en-US" sz="2000" b="1" i="0" dirty="0">
              <a:solidFill>
                <a:schemeClr val="accent5">
                  <a:lumMod val="75000"/>
                </a:schemeClr>
              </a:solidFill>
              <a:effectLst/>
              <a:latin typeface="Lor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51E24"/>
              </a:solidFill>
              <a:effectLst/>
              <a:latin typeface="Lor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sz="2000" dirty="0">
              <a:solidFill>
                <a:srgbClr val="151E24"/>
              </a:solidFill>
              <a:latin typeface="Lora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BE6424-BBA7-775F-FC22-AF4E4D98D419}"/>
              </a:ext>
            </a:extLst>
          </p:cNvPr>
          <p:cNvGrpSpPr/>
          <p:nvPr/>
        </p:nvGrpSpPr>
        <p:grpSpPr>
          <a:xfrm>
            <a:off x="481780" y="839426"/>
            <a:ext cx="2755564" cy="2194751"/>
            <a:chOff x="481780" y="839426"/>
            <a:chExt cx="2755564" cy="21947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469CD1-C80C-D9AB-3AC9-61756F9A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798" y="839426"/>
              <a:ext cx="1676546" cy="21947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2F48C8-6B55-B46F-1347-3505CE44BC25}"/>
                </a:ext>
              </a:extLst>
            </p:cNvPr>
            <p:cNvSpPr txBox="1"/>
            <p:nvPr/>
          </p:nvSpPr>
          <p:spPr>
            <a:xfrm>
              <a:off x="481780" y="1936802"/>
              <a:ext cx="17599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0" i="0" dirty="0">
                  <a:solidFill>
                    <a:srgbClr val="151E24"/>
                  </a:solidFill>
                  <a:effectLst/>
                  <a:latin typeface="Lora" pitchFamily="2" charset="0"/>
                </a:rPr>
                <a:t>Maple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  <a:p>
              <a:pPr lvl="1"/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2E9483-FEAD-0F7F-DFD1-70B452251E6B}"/>
              </a:ext>
            </a:extLst>
          </p:cNvPr>
          <p:cNvGrpSpPr/>
          <p:nvPr/>
        </p:nvGrpSpPr>
        <p:grpSpPr>
          <a:xfrm>
            <a:off x="481780" y="2952465"/>
            <a:ext cx="2485227" cy="2182576"/>
            <a:chOff x="481780" y="2952465"/>
            <a:chExt cx="2485227" cy="21825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1D8A9B-C47C-DEBB-ECF7-6F8579BD55E8}"/>
                </a:ext>
              </a:extLst>
            </p:cNvPr>
            <p:cNvSpPr txBox="1"/>
            <p:nvPr/>
          </p:nvSpPr>
          <p:spPr>
            <a:xfrm>
              <a:off x="481780" y="3532424"/>
              <a:ext cx="17599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151E24"/>
                  </a:solidFill>
                  <a:latin typeface="Lora" pitchFamily="2" charset="0"/>
                </a:rPr>
                <a:t>Ash</a:t>
              </a:r>
              <a:endParaRPr lang="en-US" sz="2000" b="0" i="0" dirty="0">
                <a:solidFill>
                  <a:srgbClr val="151E24"/>
                </a:solidFill>
                <a:effectLst/>
                <a:latin typeface="Lora" pitchFamily="2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  <a:p>
              <a:pPr lvl="1"/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4C77E65-73AD-8D87-65B8-66C856130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03" y="2952465"/>
              <a:ext cx="1450504" cy="218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DF205F-E9B7-85EC-D527-6A60FD1C954D}"/>
              </a:ext>
            </a:extLst>
          </p:cNvPr>
          <p:cNvGrpSpPr/>
          <p:nvPr/>
        </p:nvGrpSpPr>
        <p:grpSpPr>
          <a:xfrm>
            <a:off x="555524" y="4476155"/>
            <a:ext cx="3878824" cy="2381845"/>
            <a:chOff x="555524" y="4476155"/>
            <a:chExt cx="3878824" cy="23818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A3BA08-BDEB-7AB8-4554-2AD3969B87D7}"/>
                </a:ext>
              </a:extLst>
            </p:cNvPr>
            <p:cNvSpPr txBox="1"/>
            <p:nvPr/>
          </p:nvSpPr>
          <p:spPr>
            <a:xfrm>
              <a:off x="555524" y="5533620"/>
              <a:ext cx="17599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151E24"/>
                  </a:solidFill>
                  <a:latin typeface="Lora" pitchFamily="2" charset="0"/>
                </a:rPr>
                <a:t>Dogwood</a:t>
              </a:r>
              <a:endParaRPr lang="en-US" sz="2000" b="0" i="0" dirty="0">
                <a:solidFill>
                  <a:srgbClr val="151E24"/>
                </a:solidFill>
                <a:effectLst/>
                <a:latin typeface="Lora" pitchFamily="2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  <a:p>
              <a:pPr lvl="1"/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289F67F-4A69-C036-E75C-931DBD136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09" b="95420" l="3066" r="95912">
                          <a14:foregroundMark x1="62545" y1="7192" x2="62545" y2="7192"/>
                          <a14:foregroundMark x1="64129" y1="2009" x2="64129" y2="2009"/>
                          <a14:foregroundMark x1="61421" y1="7352" x2="61421" y2="7352"/>
                          <a14:foregroundMark x1="79561" y1="8276" x2="79561" y2="8276"/>
                          <a14:foregroundMark x1="49821" y1="15227" x2="49821" y2="15227"/>
                          <a14:foregroundMark x1="48237" y1="22378" x2="48237" y2="22378"/>
                          <a14:foregroundMark x1="44149" y1="22017" x2="44149" y2="22017"/>
                          <a14:foregroundMark x1="13030" y1="18441" x2="22177" y2="24588"/>
                          <a14:foregroundMark x1="22177" y1="24588" x2="35667" y2="28526"/>
                          <a14:foregroundMark x1="35667" y1="28526" x2="38477" y2="31298"/>
                          <a14:foregroundMark x1="46653" y1="26115" x2="34747" y2="25311"/>
                          <a14:foregroundMark x1="34747" y1="25311" x2="36740" y2="36722"/>
                          <a14:foregroundMark x1="36740" y1="36722" x2="52734" y2="24026"/>
                          <a14:foregroundMark x1="52734" y1="24026" x2="51405" y2="21294"/>
                          <a14:foregroundMark x1="49617" y1="19687" x2="37200" y2="11691"/>
                          <a14:foregroundMark x1="37200" y1="11691" x2="24476" y2="12013"/>
                          <a14:foregroundMark x1="24476" y1="12013" x2="11650" y2="17678"/>
                          <a14:foregroundMark x1="11650" y1="17678" x2="9044" y2="33186"/>
                          <a14:foregroundMark x1="9044" y1="33186" x2="13848" y2="41864"/>
                          <a14:foregroundMark x1="13848" y1="41864" x2="21972" y2="48051"/>
                          <a14:foregroundMark x1="21972" y1="48051" x2="32601" y2="51025"/>
                          <a14:foregroundMark x1="32601" y1="51025" x2="44813" y2="50141"/>
                          <a14:foregroundMark x1="44813" y1="50141" x2="52478" y2="42387"/>
                          <a14:foregroundMark x1="52478" y1="42387" x2="56004" y2="24066"/>
                          <a14:foregroundMark x1="56004" y1="24066" x2="52989" y2="19687"/>
                          <a14:foregroundMark x1="3270" y1="30052" x2="3270" y2="30052"/>
                          <a14:foregroundMark x1="25089" y1="55042" x2="25089" y2="55042"/>
                          <a14:foregroundMark x1="25754" y1="71113" x2="25754" y2="71113"/>
                          <a14:foregroundMark x1="17374" y1="82162" x2="17374" y2="82162"/>
                          <a14:foregroundMark x1="13030" y1="75934" x2="13030" y2="75934"/>
                          <a14:foregroundMark x1="21921" y1="80032" x2="21921" y2="80032"/>
                          <a14:foregroundMark x1="31426" y1="72519" x2="31426" y2="72519"/>
                          <a14:foregroundMark x1="32805" y1="72720" x2="32805" y2="72720"/>
                          <a14:foregroundMark x1="34849" y1="71113" x2="34849" y2="71113"/>
                          <a14:foregroundMark x1="33010" y1="75733" x2="33010" y2="75733"/>
                          <a14:foregroundMark x1="43025" y1="82001" x2="43025" y2="82001"/>
                          <a14:foregroundMark x1="48237" y1="83246" x2="48237" y2="83246"/>
                          <a14:foregroundMark x1="47113" y1="81117" x2="47113" y2="81117"/>
                          <a14:foregroundMark x1="48901" y1="91804" x2="48901" y2="91804"/>
                          <a14:foregroundMark x1="48697" y1="95540" x2="48697" y2="95540"/>
                          <a14:foregroundMark x1="73429" y1="91442" x2="73429" y2="91442"/>
                          <a14:foregroundMark x1="76392" y1="92326" x2="76392" y2="92326"/>
                          <a14:foregroundMark x1="81400" y1="93933" x2="81400" y2="93933"/>
                          <a14:foregroundMark x1="90445" y1="79510" x2="90445" y2="79510"/>
                          <a14:foregroundMark x1="77976" y1="93250" x2="77976" y2="93250"/>
                          <a14:foregroundMark x1="89780" y1="64323" x2="89780" y2="64323"/>
                          <a14:foregroundMark x1="94788" y1="57533" x2="94788" y2="57533"/>
                          <a14:foregroundMark x1="95912" y1="39333" x2="95912" y2="39333"/>
                          <a14:backgroundMark x1="358" y1="26999" x2="358" y2="269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402" y="4476155"/>
              <a:ext cx="1872946" cy="2381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EF8394C-CE38-04C6-A987-2AC31176FA14}"/>
              </a:ext>
            </a:extLst>
          </p:cNvPr>
          <p:cNvGrpSpPr/>
          <p:nvPr/>
        </p:nvGrpSpPr>
        <p:grpSpPr>
          <a:xfrm>
            <a:off x="4316362" y="1204826"/>
            <a:ext cx="7235296" cy="3343261"/>
            <a:chOff x="4316362" y="1204826"/>
            <a:chExt cx="7235296" cy="33432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79DC7F-46B6-3FD2-B76F-A4EE9D1C7C57}"/>
                </a:ext>
              </a:extLst>
            </p:cNvPr>
            <p:cNvSpPr txBox="1"/>
            <p:nvPr/>
          </p:nvSpPr>
          <p:spPr>
            <a:xfrm>
              <a:off x="4316362" y="2130082"/>
              <a:ext cx="557980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151E24"/>
                  </a:solidFill>
                  <a:latin typeface="Lora" pitchFamily="2" charset="0"/>
                </a:rPr>
                <a:t>Caprifoliaceae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151E24"/>
                  </a:solidFill>
                  <a:latin typeface="Lora" pitchFamily="2" charset="0"/>
                </a:rPr>
                <a:t>Honeysuckle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151E24"/>
                  </a:solidFill>
                  <a:latin typeface="Lora" pitchFamily="2" charset="0"/>
                </a:rPr>
                <a:t>Viburnum (reclassified as Adoxaceae)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151E24"/>
                  </a:solidFill>
                  <a:latin typeface="Lora" pitchFamily="2" charset="0"/>
                </a:rPr>
                <a:t>Elderberry (reclassified as Adoxaceae)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  <a:p>
              <a:pPr lvl="1"/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</p:txBody>
        </p:sp>
        <p:pic>
          <p:nvPicPr>
            <p:cNvPr id="2054" name="Picture 6" descr="Nannyberry, Sheepberry (Viburnum lentago)">
              <a:extLst>
                <a:ext uri="{FF2B5EF4-FFF2-40B4-BE49-F238E27FC236}">
                  <a16:creationId xmlns:a16="http://schemas.microsoft.com/office/drawing/2014/main" id="{F21BEF7D-A2E2-C522-A0B5-C635E1317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7937" y="1468759"/>
              <a:ext cx="1693721" cy="132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Large image for Lonicera canadensis (American fly honeysuckle) | USDA ...">
              <a:extLst>
                <a:ext uri="{FF2B5EF4-FFF2-40B4-BE49-F238E27FC236}">
                  <a16:creationId xmlns:a16="http://schemas.microsoft.com/office/drawing/2014/main" id="{3B2D9879-774C-44CF-9556-C9A8E9FD3B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91"/>
            <a:stretch/>
          </p:blipFill>
          <p:spPr bwMode="auto">
            <a:xfrm>
              <a:off x="8527589" y="1204826"/>
              <a:ext cx="1171935" cy="1631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93A3F5AA-7B20-1AE5-AC81-D3358F7C5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9524" y="2908427"/>
              <a:ext cx="1229745" cy="1639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302B20-7ABA-73EC-4496-153481EB9A22}"/>
              </a:ext>
            </a:extLst>
          </p:cNvPr>
          <p:cNvGrpSpPr/>
          <p:nvPr/>
        </p:nvGrpSpPr>
        <p:grpSpPr>
          <a:xfrm>
            <a:off x="4316362" y="3968323"/>
            <a:ext cx="5253683" cy="2596376"/>
            <a:chOff x="4316362" y="3968323"/>
            <a:chExt cx="5253683" cy="259637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ADF8A3-77B9-4292-324D-749A983FF593}"/>
                </a:ext>
              </a:extLst>
            </p:cNvPr>
            <p:cNvSpPr txBox="1"/>
            <p:nvPr/>
          </p:nvSpPr>
          <p:spPr>
            <a:xfrm>
              <a:off x="4316362" y="3968323"/>
              <a:ext cx="45621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151E24"/>
                  </a:solidFill>
                  <a:latin typeface="Lora" pitchFamily="2" charset="0"/>
                </a:rPr>
                <a:t>Horse-chestnut (non-native)</a:t>
              </a:r>
              <a:endParaRPr lang="en-US" sz="2000" b="0" i="0" dirty="0">
                <a:solidFill>
                  <a:srgbClr val="151E24"/>
                </a:solidFill>
                <a:effectLst/>
                <a:latin typeface="Lora" pitchFamily="2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  <a:p>
              <a:pPr lvl="1"/>
              <a:endParaRPr lang="en-US" sz="2000" dirty="0">
                <a:solidFill>
                  <a:srgbClr val="151E24"/>
                </a:solidFill>
                <a:latin typeface="Lora" pitchFamily="2" charset="0"/>
              </a:endParaRPr>
            </a:p>
          </p:txBody>
        </p:sp>
        <p:pic>
          <p:nvPicPr>
            <p:cNvPr id="2060" name="Picture 12" descr="Horse-Chestnut Leaf | ClipArt ETC">
              <a:extLst>
                <a:ext uri="{FF2B5EF4-FFF2-40B4-BE49-F238E27FC236}">
                  <a16:creationId xmlns:a16="http://schemas.microsoft.com/office/drawing/2014/main" id="{1283ADB8-D8D9-349C-803E-5B76023FC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917" y="4324109"/>
              <a:ext cx="1945128" cy="2240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52632E3-FD5A-4F21-DE55-2C0E488D70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9A6AC1-EBE6-974F-B722-45F8D2DA8E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Bark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193EA-C81C-5C66-FE9A-E5F8EDA3169F}"/>
              </a:ext>
            </a:extLst>
          </p:cNvPr>
          <p:cNvSpPr txBox="1"/>
          <p:nvPr/>
        </p:nvSpPr>
        <p:spPr>
          <a:xfrm>
            <a:off x="324464" y="994016"/>
            <a:ext cx="81755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Texture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Lenticels – pores for gas exchange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Peeling strips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Smooth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Ridges &amp; furrows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Scales &amp; plates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Vertical or horizontal strips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Vertical cracks or seams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F233D-0D01-E404-0158-AEF4CEEAA750}"/>
              </a:ext>
            </a:extLst>
          </p:cNvPr>
          <p:cNvSpPr txBox="1"/>
          <p:nvPr/>
        </p:nvSpPr>
        <p:spPr>
          <a:xfrm>
            <a:off x="231057" y="3523705"/>
            <a:ext cx="8175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Color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Black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Red or maroon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White or grey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Blue or green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2ACFC-B66B-0C57-FEAA-BDBFCA56F099}"/>
              </a:ext>
            </a:extLst>
          </p:cNvPr>
          <p:cNvSpPr txBox="1"/>
          <p:nvPr/>
        </p:nvSpPr>
        <p:spPr>
          <a:xfrm>
            <a:off x="231057" y="5222398"/>
            <a:ext cx="8175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Signs of damage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Beech bark disease, Ash borer, bark beetles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Frost cracks, lightning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Wildlife (beavers, deer rubs, porcupine, pileated woodpecker)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460DEC-8A11-AF95-F146-62D7717F7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73" y="350134"/>
            <a:ext cx="2135488" cy="28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E85634-AE58-9290-908C-1F8E27B4B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1D2EF-C235-79A5-1BDD-6700046BF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7587ED-B8FE-3DD4-879A-597FF9121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579" y="3808792"/>
            <a:ext cx="1052371" cy="3068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BFC0C9-258F-D865-6468-99640A4EF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482" y="196790"/>
            <a:ext cx="4543221" cy="3334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092A66-923E-738C-7A79-41CFABAC5B81}"/>
              </a:ext>
            </a:extLst>
          </p:cNvPr>
          <p:cNvSpPr txBox="1"/>
          <p:nvPr/>
        </p:nvSpPr>
        <p:spPr>
          <a:xfrm>
            <a:off x="6096000" y="3538579"/>
            <a:ext cx="5604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Wojtech</a:t>
            </a:r>
            <a:r>
              <a:rPr lang="en-US" sz="700" dirty="0"/>
              <a:t> 2011. Bark a field guide to trees of the northeast. </a:t>
            </a:r>
            <a:r>
              <a:rPr lang="en-US" sz="700" i="1" dirty="0"/>
              <a:t>Brandeis University Press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F835D7C-B5F6-2FCA-5AD8-6BD7F7F8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94" y="3808792"/>
            <a:ext cx="2293106" cy="30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20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112E-9E63-827B-17D5-E1DA8F0D984C}"/>
              </a:ext>
            </a:extLst>
          </p:cNvPr>
          <p:cNvSpPr txBox="1">
            <a:spLocks/>
          </p:cNvSpPr>
          <p:nvPr/>
        </p:nvSpPr>
        <p:spPr>
          <a:xfrm>
            <a:off x="324464" y="-450798"/>
            <a:ext cx="91440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Twigs &amp; Buds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C30AC-67C4-B44D-FDCB-F2068A15F49F}"/>
              </a:ext>
            </a:extLst>
          </p:cNvPr>
          <p:cNvSpPr txBox="1"/>
          <p:nvPr/>
        </p:nvSpPr>
        <p:spPr>
          <a:xfrm>
            <a:off x="324464" y="994016"/>
            <a:ext cx="817552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Color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Red or maroon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Black or grey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Brown or yellow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Texture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Smooth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Rough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Sticky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r>
              <a:rPr lang="en-US" i="1" u="sng" dirty="0">
                <a:solidFill>
                  <a:srgbClr val="151E24"/>
                </a:solidFill>
                <a:latin typeface="Lora" pitchFamily="2" charset="0"/>
              </a:rPr>
              <a:t>Shape/Form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Pointed, blunt buds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Hanging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Upright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Dense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1E24"/>
                </a:solidFill>
                <a:latin typeface="Lora" pitchFamily="2" charset="0"/>
              </a:rPr>
              <a:t>Sparse </a:t>
            </a: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lvl="1"/>
            <a:endParaRPr lang="en-US" i="1" u="sng" dirty="0">
              <a:solidFill>
                <a:srgbClr val="151E24"/>
              </a:solidFill>
              <a:latin typeface="Lor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51E24"/>
              </a:solidFill>
              <a:latin typeface="Lor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C2D37-AFBE-9E03-E25B-4CFC78F68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6079" r="24394" b="40847"/>
          <a:stretch/>
        </p:blipFill>
        <p:spPr>
          <a:xfrm>
            <a:off x="0" y="6371765"/>
            <a:ext cx="797615" cy="486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8383-7734-9426-3B56-C7FF8384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" y="6426603"/>
            <a:ext cx="797616" cy="37655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618C83E-AD85-6FAA-27DA-D6C28804E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21" y="1235890"/>
            <a:ext cx="4070426" cy="54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17780BC-3DB9-66DD-9E23-7974ED4B6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93" y="1235890"/>
            <a:ext cx="4070426" cy="54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831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1278</Words>
  <Application>Microsoft Office PowerPoint</Application>
  <PresentationFormat>Widescreen</PresentationFormat>
  <Paragraphs>430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Lora</vt:lpstr>
      <vt:lpstr>Sakkal Majalla</vt:lpstr>
      <vt:lpstr>Office Theme</vt:lpstr>
      <vt:lpstr>Winter Tree Identification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Tree Identification</dc:title>
  <dc:creator>Joe Nash</dc:creator>
  <cp:lastModifiedBy>Joe Nash</cp:lastModifiedBy>
  <cp:revision>148</cp:revision>
  <dcterms:created xsi:type="dcterms:W3CDTF">2023-01-30T15:12:29Z</dcterms:created>
  <dcterms:modified xsi:type="dcterms:W3CDTF">2024-02-01T16:36:56Z</dcterms:modified>
</cp:coreProperties>
</file>